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74" r:id="rId4"/>
    <p:sldId id="278" r:id="rId5"/>
    <p:sldId id="259" r:id="rId6"/>
    <p:sldId id="263" r:id="rId7"/>
    <p:sldId id="272" r:id="rId8"/>
    <p:sldId id="258" r:id="rId9"/>
    <p:sldId id="284" r:id="rId10"/>
    <p:sldId id="275" r:id="rId11"/>
    <p:sldId id="276" r:id="rId12"/>
    <p:sldId id="265" r:id="rId13"/>
    <p:sldId id="285" r:id="rId14"/>
    <p:sldId id="286" r:id="rId15"/>
    <p:sldId id="287" r:id="rId16"/>
    <p:sldId id="312" r:id="rId17"/>
    <p:sldId id="311" r:id="rId18"/>
    <p:sldId id="288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08"/>
    <p:restoredTop sz="94669"/>
  </p:normalViewPr>
  <p:slideViewPr>
    <p:cSldViewPr snapToGrid="0" snapToObjects="1">
      <p:cViewPr varScale="1">
        <p:scale>
          <a:sx n="93" d="100"/>
          <a:sy n="93" d="100"/>
        </p:scale>
        <p:origin x="78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2767FE-4094-B544-8E59-EEBCB5A5A428}" type="datetimeFigureOut">
              <a:rPr lang="en-US" smtClean="0"/>
              <a:t>7/20/20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72A324-EA00-614E-B524-3686260E9D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1588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AD3C34-53C5-814C-8C00-6E96C5DE8ED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2280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AD3C34-53C5-814C-8C00-6E96C5DE8ED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625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Inland individuals at higher risk</a:t>
            </a:r>
          </a:p>
          <a:p>
            <a:r>
              <a:rPr lang="en-US" dirty="0"/>
              <a:t>NAO: high NAO leads to higher than average winter and spring temperatures, earlier budburst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66634C-BF47-D546-A5E8-1F4FA8A7D04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99979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0D6EF0-EB6D-3047-B3C1-39683D8633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19C4BF-A0C4-5441-A9AD-A3E32DB2A2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DD860D-BCE5-024E-B2A8-F040603663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B73B2-B1AE-954F-B47E-AD746F887CD7}" type="datetimeFigureOut">
              <a:rPr lang="en-US" smtClean="0"/>
              <a:t>7/20/20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A32D76-C352-E44A-A08A-93113AA7F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F1A24A-03C1-D343-A1E4-C26FCF1190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7200B-09FA-2742-B253-5D458F4D7E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7990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F68BB-4CBD-AD44-8CC4-BBC1DE2DDE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D1D8530-DECF-E947-8657-9FDB0250E7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C97902-65BE-284B-8EE7-2FD584601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B73B2-B1AE-954F-B47E-AD746F887CD7}" type="datetimeFigureOut">
              <a:rPr lang="en-US" smtClean="0"/>
              <a:t>7/20/20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32F5EC-1C79-9942-B774-B18C31390D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A53E28-8B9A-8444-8871-0BFBE5499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7200B-09FA-2742-B253-5D458F4D7E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3195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69D8169-3BFE-DE42-AA6B-011551A54F1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FF5D5A8-F819-4D45-AC2B-AB30915069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49EE7F-8DB0-9548-8559-ABA15DDF1E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B73B2-B1AE-954F-B47E-AD746F887CD7}" type="datetimeFigureOut">
              <a:rPr lang="en-US" smtClean="0"/>
              <a:t>7/20/20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BC7079-3F5D-0141-A193-5154E529CB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2B1D0B-9728-124D-BC6C-2F1E8ABA6A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7200B-09FA-2742-B253-5D458F4D7E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1855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Image"/>
          <p:cNvSpPr>
            <a:spLocks noGrp="1"/>
          </p:cNvSpPr>
          <p:nvPr>
            <p:ph type="pic" sz="quarter" idx="13"/>
          </p:nvPr>
        </p:nvSpPr>
        <p:spPr>
          <a:xfrm>
            <a:off x="8643937" y="3250406"/>
            <a:ext cx="3071813" cy="271462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91" name="Image"/>
          <p:cNvSpPr>
            <a:spLocks noGrp="1"/>
          </p:cNvSpPr>
          <p:nvPr>
            <p:ph type="pic" sz="quarter" idx="14"/>
          </p:nvPr>
        </p:nvSpPr>
        <p:spPr>
          <a:xfrm>
            <a:off x="8643937" y="357187"/>
            <a:ext cx="3071813" cy="2669977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92" name="Image"/>
          <p:cNvSpPr>
            <a:spLocks noGrp="1"/>
          </p:cNvSpPr>
          <p:nvPr>
            <p:ph type="pic" idx="15"/>
          </p:nvPr>
        </p:nvSpPr>
        <p:spPr>
          <a:xfrm>
            <a:off x="488156" y="357187"/>
            <a:ext cx="7846219" cy="560784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93" name="Body Level One…"/>
          <p:cNvSpPr>
            <a:spLocks noGrp="1"/>
          </p:cNvSpPr>
          <p:nvPr>
            <p:ph type="body" sz="quarter" idx="1"/>
          </p:nvPr>
        </p:nvSpPr>
        <p:spPr>
          <a:xfrm>
            <a:off x="488156" y="6090047"/>
            <a:ext cx="7846219" cy="660797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FontTx/>
              <a:buNone/>
              <a:defRPr sz="1828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indent="160729">
              <a:spcBef>
                <a:spcPts val="0"/>
              </a:spcBef>
              <a:buSzTx/>
              <a:buFontTx/>
              <a:buNone/>
              <a:defRPr sz="1828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indent="321457">
              <a:spcBef>
                <a:spcPts val="0"/>
              </a:spcBef>
              <a:buSzTx/>
              <a:buFontTx/>
              <a:buNone/>
              <a:defRPr sz="1828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indent="482186">
              <a:spcBef>
                <a:spcPts val="0"/>
              </a:spcBef>
              <a:buSzTx/>
              <a:buFontTx/>
              <a:buNone/>
              <a:defRPr sz="1828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indent="642915">
              <a:spcBef>
                <a:spcPts val="0"/>
              </a:spcBef>
              <a:buSzTx/>
              <a:buFontTx/>
              <a:buNone/>
              <a:defRPr sz="1828"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88072556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0EEAE-C6DE-474E-BF68-F2B7F8073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0D95C5-B885-9340-8E1C-52F155D1CC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F7C421-354E-874A-A4FA-66E0B659A3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B73B2-B1AE-954F-B47E-AD746F887CD7}" type="datetimeFigureOut">
              <a:rPr lang="en-US" smtClean="0"/>
              <a:t>7/20/20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FF7E46-CA3E-A043-8CAB-55A5FD677C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DA7AD-2E7D-6E48-91BA-4C35B41C2A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7200B-09FA-2742-B253-5D458F4D7E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7469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0A0855-1C1F-0E44-8CAB-25E7A0118B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DC4E5B-0FE6-A949-B788-8B151CC5B6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67F063-6C8F-7949-BBAE-DE812B502D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B73B2-B1AE-954F-B47E-AD746F887CD7}" type="datetimeFigureOut">
              <a:rPr lang="en-US" smtClean="0"/>
              <a:t>7/20/20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B6BEA2-3C51-624F-908C-6355BF204B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DAC7E0-2DA3-DF47-9952-11E52EE82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7200B-09FA-2742-B253-5D458F4D7E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9663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0A474D-F1A3-4341-8B98-25015D7C3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CBC37-02B3-0D4F-962B-A59CBA4736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D4EFAC-2FD1-7449-8849-A9485A7861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83B039-FAB7-9B44-81A3-BA659A624F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B73B2-B1AE-954F-B47E-AD746F887CD7}" type="datetimeFigureOut">
              <a:rPr lang="en-US" smtClean="0"/>
              <a:t>7/20/20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915147-52C6-8140-90F2-C81D715392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581CE0-E6FA-0D4F-94EA-B138263F1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7200B-09FA-2742-B253-5D458F4D7E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0781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DB091F-1B15-9E4E-84BB-4ED808A8FA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7C4217-39FF-0142-A690-8CC246C787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55627A-5B0C-DD49-953E-6FB811312F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B41818E-C7D6-E14D-B74C-2CEC7ECC7E8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8421346-FD08-8E4F-B35B-20F355E0453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861340A-FFF3-4A4C-83C2-2C6D80F2C1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B73B2-B1AE-954F-B47E-AD746F887CD7}" type="datetimeFigureOut">
              <a:rPr lang="en-US" smtClean="0"/>
              <a:t>7/20/20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2998982-0D37-B241-BB0B-BA14DED439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D8C6EB5-A932-A34E-89B7-908836330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7200B-09FA-2742-B253-5D458F4D7E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4130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BFC336-BF34-3346-A3AC-3CCA10B07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6482BB-363E-3D49-AAB8-EF77FC9282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B73B2-B1AE-954F-B47E-AD746F887CD7}" type="datetimeFigureOut">
              <a:rPr lang="en-US" smtClean="0"/>
              <a:t>7/20/20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216968-6B55-4C4C-9EF6-1EABEC4E2B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4C19FB-7F82-9D41-8297-F62310A4A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7200B-09FA-2742-B253-5D458F4D7E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9371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2A4955C-6E84-0941-B621-76084E341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B73B2-B1AE-954F-B47E-AD746F887CD7}" type="datetimeFigureOut">
              <a:rPr lang="en-US" smtClean="0"/>
              <a:t>7/20/20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E6B0203-EF6D-FE49-BB2E-33C8CAA382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8B4450-F114-474C-A90C-50A77ECE1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7200B-09FA-2742-B253-5D458F4D7E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2395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31168-E7EC-BD48-96AD-75589FA11F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79575D-9644-334E-895C-F755112906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A6258F-D637-F64B-8CFA-3B66C30891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92C1A0-EF0A-ED4F-9D78-D3055AE9D6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B73B2-B1AE-954F-B47E-AD746F887CD7}" type="datetimeFigureOut">
              <a:rPr lang="en-US" smtClean="0"/>
              <a:t>7/20/20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7F8298-ABD3-2E49-80B2-944BCBE310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AE3FF1-F9B5-6846-8EF0-5E6C57B91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7200B-09FA-2742-B253-5D458F4D7E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5646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B36EC5-4949-B548-8947-3A7BA86DA6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411E3AE-4431-0949-9A0E-C4D521B0738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7FD69E-44FE-514C-90AE-2EFD5C115A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E3A0C6-BC9B-D747-889C-9A368D183B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B73B2-B1AE-954F-B47E-AD746F887CD7}" type="datetimeFigureOut">
              <a:rPr lang="en-US" smtClean="0"/>
              <a:t>7/20/20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C9D7B0-63F9-4A41-B17A-FFAE3A4DA8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ACB0A7-851E-FF46-B343-41A39F1B14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7200B-09FA-2742-B253-5D458F4D7E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1912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A690B85-5750-EE4A-B757-E336B0A415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C42183-76DD-E44B-9495-6ABBC18209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8BAC06-46C7-8F49-BFA0-F0418204CB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B73B2-B1AE-954F-B47E-AD746F887CD7}" type="datetimeFigureOut">
              <a:rPr lang="en-US" smtClean="0"/>
              <a:t>7/20/20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7BB388-E67C-9A4D-95C5-A0362BE1F0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45AAB5-E92C-8542-9121-07F8AAEEAB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27200B-09FA-2742-B253-5D458F4D7E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4035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jpeg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jpe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jpeg"/><Relationship Id="rId3" Type="http://schemas.openxmlformats.org/officeDocument/2006/relationships/image" Target="../media/image6.jpeg"/><Relationship Id="rId7" Type="http://schemas.openxmlformats.org/officeDocument/2006/relationships/image" Target="../media/image44.png"/><Relationship Id="rId2" Type="http://schemas.openxmlformats.org/officeDocument/2006/relationships/image" Target="../media/image41.gi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png"/><Relationship Id="rId5" Type="http://schemas.openxmlformats.org/officeDocument/2006/relationships/image" Target="../media/image43.png"/><Relationship Id="rId10" Type="http://schemas.openxmlformats.org/officeDocument/2006/relationships/image" Target="../media/image47.jpeg"/><Relationship Id="rId4" Type="http://schemas.openxmlformats.org/officeDocument/2006/relationships/image" Target="../media/image42.png"/><Relationship Id="rId9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9.jpeg"/><Relationship Id="rId5" Type="http://schemas.openxmlformats.org/officeDocument/2006/relationships/image" Target="../media/image16.jpg"/><Relationship Id="rId4" Type="http://schemas.openxmlformats.org/officeDocument/2006/relationships/image" Target="../media/image18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ign on the side of a building&#10;&#10;Description automatically generated">
            <a:extLst>
              <a:ext uri="{FF2B5EF4-FFF2-40B4-BE49-F238E27FC236}">
                <a16:creationId xmlns:a16="http://schemas.microsoft.com/office/drawing/2014/main" id="{EEDF05C3-4D09-584C-B0EC-C557EE8CE99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alphaModFix amt="3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2667000" y="-2667000"/>
            <a:ext cx="6858000" cy="12192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6362F9B-4502-7F4A-A1B0-0A6EBE5DDB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US" sz="5600">
                <a:solidFill>
                  <a:srgbClr val="FFFFFF"/>
                </a:solidFill>
              </a:rPr>
              <a:t>False spring damage on temperate tree seedlings is amplified with winter warming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25BBD8C-32AA-FC48-8ECF-E75CA9703B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Cat Chamberlain</a:t>
            </a:r>
          </a:p>
          <a:p>
            <a:r>
              <a:rPr lang="en-US">
                <a:solidFill>
                  <a:srgbClr val="FFFFFF"/>
                </a:solidFill>
              </a:rPr>
              <a:t>Arnold Arboretum – Harvard University</a:t>
            </a:r>
          </a:p>
        </p:txBody>
      </p:sp>
    </p:spTree>
    <p:extLst>
      <p:ext uri="{BB962C8B-B14F-4D97-AF65-F5344CB8AC3E}">
        <p14:creationId xmlns:p14="http://schemas.microsoft.com/office/powerpoint/2010/main" val="31853380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flower, indoor, table, colorful&#10;&#10;Description automatically generated">
            <a:extLst>
              <a:ext uri="{FF2B5EF4-FFF2-40B4-BE49-F238E27FC236}">
                <a16:creationId xmlns:a16="http://schemas.microsoft.com/office/drawing/2014/main" id="{6D6C74D4-CEE3-374A-8A45-6894B248F5F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" b="-1"/>
          <a:stretch/>
        </p:blipFill>
        <p:spPr>
          <a:xfrm>
            <a:off x="321731" y="321732"/>
            <a:ext cx="5728548" cy="6214533"/>
          </a:xfrm>
          <a:prstGeom prst="rect">
            <a:avLst/>
          </a:prstGeom>
        </p:spPr>
      </p:pic>
      <p:pic>
        <p:nvPicPr>
          <p:cNvPr id="5" name="Picture 4" descr="A person standing in a kitchen&#10;&#10;Description automatically generated">
            <a:extLst>
              <a:ext uri="{FF2B5EF4-FFF2-40B4-BE49-F238E27FC236}">
                <a16:creationId xmlns:a16="http://schemas.microsoft.com/office/drawing/2014/main" id="{3D72A6E7-EE06-5B4E-A720-5798E55FBA3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"/>
          <a:stretch/>
        </p:blipFill>
        <p:spPr>
          <a:xfrm>
            <a:off x="6141721" y="321732"/>
            <a:ext cx="5728547" cy="621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5166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F00900-EA96-5249-B2D5-9A6F0EFAE1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</a:rPr>
              <a:t>False spring treatment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8">
            <a:extLst>
              <a:ext uri="{FF2B5EF4-FFF2-40B4-BE49-F238E27FC236}">
                <a16:creationId xmlns:a16="http://schemas.microsoft.com/office/drawing/2014/main" id="{FDEF1E30-EADD-FF46-8B7D-0D55DFB0ACF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 rot="16200000">
            <a:off x="1060707" y="2304874"/>
            <a:ext cx="3997637" cy="4241524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66B715D4-77F3-4B4F-B7A4-1542B71FCF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5073" y="2465825"/>
            <a:ext cx="5455917" cy="3919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462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09A7FCA5-98E2-5440-A28D-4886F4D418F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935"/>
          <a:stretch/>
        </p:blipFill>
        <p:spPr>
          <a:xfrm rot="16200000">
            <a:off x="541204" y="98880"/>
            <a:ext cx="4128360" cy="457067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FC889F4-A99A-E24B-B800-982D8081735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91"/>
          <a:stretch/>
        </p:blipFill>
        <p:spPr>
          <a:xfrm>
            <a:off x="4968251" y="307164"/>
            <a:ext cx="2249424" cy="4141235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74CF4A89-7E3E-D341-A858-3A6198C80D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445854" y="4414347"/>
            <a:ext cx="1997803" cy="22494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8A80B82-235D-764E-B62D-CE43F806A69A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45048" y="4540158"/>
            <a:ext cx="4572626" cy="199780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D774515-C9AF-5E4F-9B90-BACA9B97C1E2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93"/>
          <a:stretch/>
        </p:blipFill>
        <p:spPr>
          <a:xfrm rot="16200000">
            <a:off x="6454912" y="1153047"/>
            <a:ext cx="6238642" cy="4572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3683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2604D19-9E6F-A147-97B8-70A1896B83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35734" y="1078548"/>
            <a:ext cx="9256266" cy="520795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DFB0F1-62BB-5D47-9DB7-93CC669C0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823" y="2074362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Effects of chilling and false spring on Phenology</a:t>
            </a:r>
          </a:p>
        </p:txBody>
      </p:sp>
    </p:spTree>
    <p:extLst>
      <p:ext uri="{BB962C8B-B14F-4D97-AF65-F5344CB8AC3E}">
        <p14:creationId xmlns:p14="http://schemas.microsoft.com/office/powerpoint/2010/main" val="38485984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F71CFC-C164-3344-9954-D99ECF4C05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8554"/>
            <a:ext cx="10515600" cy="1325563"/>
          </a:xfrm>
        </p:spPr>
        <p:txBody>
          <a:bodyPr/>
          <a:lstStyle/>
          <a:p>
            <a:r>
              <a:rPr lang="en-US" dirty="0"/>
              <a:t>Effects of chilling and false spring on growth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9C2C9D5-B428-E54D-B700-D92B891205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55558"/>
          <a:stretch/>
        </p:blipFill>
        <p:spPr>
          <a:xfrm>
            <a:off x="1961448" y="1404644"/>
            <a:ext cx="4020068" cy="5088231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6E7D89A-A64B-5F43-8573-E973C36A644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6136"/>
          <a:stretch/>
        </p:blipFill>
        <p:spPr>
          <a:xfrm>
            <a:off x="6362697" y="1404644"/>
            <a:ext cx="4267198" cy="508823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6A5A926-62A6-7A43-A076-095EF8621B81}"/>
              </a:ext>
            </a:extLst>
          </p:cNvPr>
          <p:cNvSpPr txBox="1"/>
          <p:nvPr/>
        </p:nvSpPr>
        <p:spPr>
          <a:xfrm>
            <a:off x="6210486" y="1413689"/>
            <a:ext cx="3113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b)</a:t>
            </a:r>
          </a:p>
        </p:txBody>
      </p:sp>
    </p:spTree>
    <p:extLst>
      <p:ext uri="{BB962C8B-B14F-4D97-AF65-F5344CB8AC3E}">
        <p14:creationId xmlns:p14="http://schemas.microsoft.com/office/powerpoint/2010/main" val="19525507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54A4FB5-30A2-D24A-A60A-F6D43A67AA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93776" y="1029562"/>
            <a:ext cx="9198224" cy="517529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51A1B6E-A99D-2F4D-9897-4C9BA55790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422" y="2074362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Effects of chilling and false spring on leaf traits</a:t>
            </a:r>
          </a:p>
        </p:txBody>
      </p:sp>
    </p:spTree>
    <p:extLst>
      <p:ext uri="{BB962C8B-B14F-4D97-AF65-F5344CB8AC3E}">
        <p14:creationId xmlns:p14="http://schemas.microsoft.com/office/powerpoint/2010/main" val="35801544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2209D7-DE88-C84E-889C-6F4C375B70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</a:rPr>
              <a:t>Phenological Rank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8A2F400E-1B65-CA4E-B2C4-3765B34E0E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9167" y="2426818"/>
            <a:ext cx="5340716" cy="3997637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FA8DF93E-6FB8-7940-A131-AE62C9D574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5073" y="2471090"/>
            <a:ext cx="5455917" cy="3909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8002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321732"/>
            <a:ext cx="7058307" cy="1964266"/>
          </a:xfrm>
          <a:prstGeom prst="rect">
            <a:avLst/>
          </a:prstGeom>
          <a:solidFill>
            <a:srgbClr val="636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D7F2E4-5EC7-0743-9524-E2822343F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91260"/>
            <a:ext cx="6594189" cy="1625210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  <a:latin typeface="Avenir Book" panose="02000503020000020003" pitchFamily="2" charset="0"/>
              </a:rPr>
              <a:t>Conclusions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3"/>
          <a:stretch/>
        </p:blipFill>
        <p:spPr>
          <a:xfrm rot="16200000">
            <a:off x="8822" y="2773629"/>
            <a:ext cx="4080254" cy="344280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42260" y="2454902"/>
            <a:ext cx="3442803" cy="195818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3" b="-3"/>
          <a:stretch/>
        </p:blipFill>
        <p:spPr>
          <a:xfrm>
            <a:off x="3941061" y="4572285"/>
            <a:ext cx="3447288" cy="1956816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6975" y="321732"/>
            <a:ext cx="4313293" cy="6214534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475F6FA-52E7-8144-9EC5-8E327C35E2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57973" y="763523"/>
            <a:ext cx="3511296" cy="5330952"/>
          </a:xfrm>
        </p:spPr>
        <p:txBody>
          <a:bodyPr anchor="ctr">
            <a:normAutofit/>
          </a:bodyPr>
          <a:lstStyle/>
          <a:p>
            <a:r>
              <a:rPr lang="en-US" sz="2200">
                <a:solidFill>
                  <a:srgbClr val="FFFFFF"/>
                </a:solidFill>
              </a:rPr>
              <a:t>Duration of vegetative risk lengthens with false springs but chilling can compensate</a:t>
            </a:r>
          </a:p>
          <a:p>
            <a:endParaRPr lang="en-US" sz="2200">
              <a:solidFill>
                <a:srgbClr val="FFFFFF"/>
              </a:solidFill>
            </a:endParaRPr>
          </a:p>
          <a:p>
            <a:r>
              <a:rPr lang="en-US" sz="2200">
                <a:solidFill>
                  <a:srgbClr val="FFFFFF"/>
                </a:solidFill>
              </a:rPr>
              <a:t>False springs cause meristem damage and damage to leaves</a:t>
            </a:r>
          </a:p>
          <a:p>
            <a:endParaRPr lang="en-US" sz="2200">
              <a:solidFill>
                <a:srgbClr val="FFFFFF"/>
              </a:solidFill>
            </a:endParaRPr>
          </a:p>
          <a:p>
            <a:r>
              <a:rPr lang="en-US" sz="2200">
                <a:solidFill>
                  <a:srgbClr val="FFFFFF"/>
                </a:solidFill>
              </a:rPr>
              <a:t>Phenological rank is not changing, but communities could be reshaped from freeze damage and less chilling with climate change</a:t>
            </a:r>
          </a:p>
        </p:txBody>
      </p:sp>
    </p:spTree>
    <p:extLst>
      <p:ext uri="{BB962C8B-B14F-4D97-AF65-F5344CB8AC3E}">
        <p14:creationId xmlns:p14="http://schemas.microsoft.com/office/powerpoint/2010/main" val="2086344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8424" y="3215931"/>
            <a:ext cx="4170178" cy="733951"/>
          </a:xfrm>
          <a:prstGeom prst="rect">
            <a:avLst/>
          </a:prstGeom>
          <a:noFill/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156" y="108415"/>
            <a:ext cx="2861521" cy="93493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23360" y="348907"/>
            <a:ext cx="2868301" cy="97247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99441" y="9813"/>
            <a:ext cx="1823580" cy="1868057"/>
          </a:xfrm>
          <a:prstGeom prst="rect">
            <a:avLst/>
          </a:prstGeom>
        </p:spPr>
      </p:pic>
      <p:pic>
        <p:nvPicPr>
          <p:cNvPr id="2050" name="Picture 2" descr="mage result for university of british columbia logo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452" t="26452" r="8871" b="29462"/>
          <a:stretch/>
        </p:blipFill>
        <p:spPr bwMode="auto">
          <a:xfrm>
            <a:off x="2720044" y="108415"/>
            <a:ext cx="2497879" cy="975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859734" y="1004594"/>
            <a:ext cx="33143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u="sng" dirty="0"/>
              <a:t>THE TEMPORAL ECOLOGY LAB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64790" y="1368941"/>
            <a:ext cx="290419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Lizzie </a:t>
            </a:r>
            <a:r>
              <a:rPr lang="en-US" dirty="0" err="1"/>
              <a:t>Wolkovich</a:t>
            </a:r>
            <a:r>
              <a:rPr lang="en-US" dirty="0"/>
              <a:t>, PhD</a:t>
            </a:r>
          </a:p>
          <a:p>
            <a:r>
              <a:rPr lang="en-US" dirty="0"/>
              <a:t>Dan </a:t>
            </a:r>
            <a:r>
              <a:rPr lang="en-US" dirty="0" err="1"/>
              <a:t>Buonaiuto</a:t>
            </a:r>
            <a:endParaRPr lang="en-US" dirty="0"/>
          </a:p>
          <a:p>
            <a:r>
              <a:rPr lang="en-US" dirty="0"/>
              <a:t>Ignacio Morales-</a:t>
            </a:r>
            <a:r>
              <a:rPr lang="en-US" dirty="0" err="1"/>
              <a:t>Castilla</a:t>
            </a:r>
            <a:r>
              <a:rPr lang="en-US" dirty="0"/>
              <a:t>, PhD</a:t>
            </a:r>
          </a:p>
          <a:p>
            <a:r>
              <a:rPr lang="en-US" dirty="0"/>
              <a:t>Aileen </a:t>
            </a:r>
            <a:r>
              <a:rPr lang="en-US" dirty="0" err="1"/>
              <a:t>Ettinger</a:t>
            </a:r>
            <a:r>
              <a:rPr lang="en-US" dirty="0"/>
              <a:t>, PhD</a:t>
            </a:r>
          </a:p>
          <a:p>
            <a:r>
              <a:rPr lang="en-US" dirty="0"/>
              <a:t>Deirdre </a:t>
            </a:r>
            <a:r>
              <a:rPr lang="en-US" dirty="0" err="1"/>
              <a:t>Loughnan</a:t>
            </a:r>
            <a:endParaRPr lang="en-US" dirty="0"/>
          </a:p>
          <a:p>
            <a:r>
              <a:rPr lang="en-US" dirty="0"/>
              <a:t>Darwin </a:t>
            </a:r>
            <a:r>
              <a:rPr lang="en-US" dirty="0" err="1"/>
              <a:t>Sodhi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875049" y="1404704"/>
            <a:ext cx="43169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u="sng"/>
              <a:t>ARNOLD ARBORETUM - TREE SPOTTERS</a:t>
            </a:r>
            <a:endParaRPr lang="en-US" sz="2000" u="sng" dirty="0"/>
          </a:p>
        </p:txBody>
      </p:sp>
      <p:sp>
        <p:nvSpPr>
          <p:cNvPr id="10" name="TextBox 9"/>
          <p:cNvSpPr txBox="1"/>
          <p:nvPr/>
        </p:nvSpPr>
        <p:spPr>
          <a:xfrm>
            <a:off x="9008454" y="1768239"/>
            <a:ext cx="230056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Suz</a:t>
            </a:r>
            <a:r>
              <a:rPr lang="en-US" dirty="0"/>
              <a:t> </a:t>
            </a:r>
            <a:r>
              <a:rPr lang="en-US" dirty="0" err="1"/>
              <a:t>Mrozak</a:t>
            </a:r>
            <a:endParaRPr lang="en-US" dirty="0"/>
          </a:p>
          <a:p>
            <a:r>
              <a:rPr lang="en-US" dirty="0"/>
              <a:t>Danny </a:t>
            </a:r>
            <a:r>
              <a:rPr lang="en-US" dirty="0" err="1"/>
              <a:t>Schissler</a:t>
            </a:r>
            <a:endParaRPr lang="en-US" dirty="0"/>
          </a:p>
          <a:p>
            <a:r>
              <a:rPr lang="en-US" dirty="0"/>
              <a:t>Kate </a:t>
            </a:r>
            <a:r>
              <a:rPr lang="en-US" dirty="0" err="1"/>
              <a:t>Stonefoot</a:t>
            </a:r>
            <a:endParaRPr lang="en-US" dirty="0"/>
          </a:p>
          <a:p>
            <a:r>
              <a:rPr lang="en-US" dirty="0"/>
              <a:t>Pam Thompson</a:t>
            </a:r>
          </a:p>
          <a:p>
            <a:r>
              <a:rPr lang="en-US" dirty="0"/>
              <a:t>Our Citizen Scientists!!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98337" y="3916496"/>
            <a:ext cx="22935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u="sng"/>
              <a:t>THE HOLBROOK LAB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98337" y="4283219"/>
            <a:ext cx="2841932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Noel Michele Holbrook, PhD</a:t>
            </a:r>
          </a:p>
          <a:p>
            <a:r>
              <a:rPr lang="en-US" dirty="0"/>
              <a:t>Fulton Rockwell, PhD</a:t>
            </a:r>
          </a:p>
          <a:p>
            <a:r>
              <a:rPr lang="en-US" dirty="0"/>
              <a:t>Jess </a:t>
            </a:r>
            <a:r>
              <a:rPr lang="en-US" dirty="0" err="1"/>
              <a:t>Gersony</a:t>
            </a:r>
            <a:endParaRPr lang="en-US" dirty="0"/>
          </a:p>
          <a:p>
            <a:r>
              <a:rPr lang="en-US" dirty="0"/>
              <a:t>Anju </a:t>
            </a:r>
            <a:r>
              <a:rPr lang="en-US" dirty="0" err="1"/>
              <a:t>Manandhar</a:t>
            </a:r>
            <a:endParaRPr lang="en-US" dirty="0"/>
          </a:p>
          <a:p>
            <a:r>
              <a:rPr lang="en-US" dirty="0"/>
              <a:t>Meghan Blumstein</a:t>
            </a:r>
          </a:p>
          <a:p>
            <a:r>
              <a:rPr lang="en-US" dirty="0"/>
              <a:t>Morgan Furze, PhD</a:t>
            </a:r>
          </a:p>
          <a:p>
            <a:r>
              <a:rPr lang="en-US" dirty="0" err="1"/>
              <a:t>Zhe</a:t>
            </a:r>
            <a:r>
              <a:rPr lang="en-US" dirty="0"/>
              <a:t> He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774419" y="1949799"/>
            <a:ext cx="26368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u="sng" dirty="0"/>
              <a:t>COMMITTEE MEMBERS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046993" y="2279242"/>
            <a:ext cx="20916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Paul Moorcroft, PhD</a:t>
            </a:r>
          </a:p>
          <a:p>
            <a:r>
              <a:rPr lang="en-US" dirty="0"/>
              <a:t>Neil Pederson, PhD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884826" y="3208992"/>
            <a:ext cx="42973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u="sng"/>
              <a:t>COLLABORATORS AND SPECIAL THANKS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220921" y="3608337"/>
            <a:ext cx="3535135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Iñaki</a:t>
            </a:r>
            <a:r>
              <a:rPr lang="en-US" dirty="0"/>
              <a:t> Garcia de </a:t>
            </a:r>
            <a:r>
              <a:rPr lang="en-US" dirty="0" err="1"/>
              <a:t>Cortazar-Atauri</a:t>
            </a:r>
            <a:r>
              <a:rPr lang="en-US" dirty="0"/>
              <a:t>, PhD</a:t>
            </a:r>
          </a:p>
          <a:p>
            <a:r>
              <a:rPr lang="en-US" dirty="0"/>
              <a:t>Ben Cook, PhD</a:t>
            </a:r>
          </a:p>
          <a:p>
            <a:r>
              <a:rPr lang="en-US" dirty="0"/>
              <a:t>Kea Woodruff</a:t>
            </a:r>
          </a:p>
          <a:p>
            <a:r>
              <a:rPr lang="en-US" dirty="0"/>
              <a:t>Wayne Daly</a:t>
            </a:r>
          </a:p>
          <a:p>
            <a:r>
              <a:rPr lang="en-US" dirty="0"/>
              <a:t>Lee Toomey</a:t>
            </a:r>
          </a:p>
          <a:p>
            <a:r>
              <a:rPr lang="en-US" dirty="0"/>
              <a:t>Faye Rosin</a:t>
            </a:r>
          </a:p>
          <a:p>
            <a:r>
              <a:rPr lang="en-US" dirty="0"/>
              <a:t>Alice Linder</a:t>
            </a:r>
          </a:p>
          <a:p>
            <a:r>
              <a:rPr lang="en-US" dirty="0"/>
              <a:t>Dan Flynn</a:t>
            </a:r>
          </a:p>
          <a:p>
            <a:r>
              <a:rPr lang="en-US" dirty="0" err="1"/>
              <a:t>Alissandra</a:t>
            </a:r>
            <a:r>
              <a:rPr lang="en-US" dirty="0"/>
              <a:t> Ayala</a:t>
            </a:r>
          </a:p>
          <a:p>
            <a:r>
              <a:rPr lang="en-US" dirty="0"/>
              <a:t>John O’Keefe, PhD</a:t>
            </a:r>
          </a:p>
          <a:p>
            <a:r>
              <a:rPr lang="en-US" dirty="0"/>
              <a:t>Audrey Barker </a:t>
            </a:r>
            <a:r>
              <a:rPr lang="en-US" dirty="0" err="1"/>
              <a:t>Plotkin</a:t>
            </a:r>
            <a:endParaRPr lang="en-US" dirty="0"/>
          </a:p>
        </p:txBody>
      </p:sp>
      <p:pic>
        <p:nvPicPr>
          <p:cNvPr id="2052" name="Picture 4" descr="mage result for nasa giss logo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18678" y="4659718"/>
            <a:ext cx="3968983" cy="670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mage result for harvard forest logo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569767" y="2288236"/>
            <a:ext cx="1386850" cy="1266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mage result for pep725 logo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37449" y="5442050"/>
            <a:ext cx="2310750" cy="697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mage result for inra logo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11803" y="3649418"/>
            <a:ext cx="1782735" cy="730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72388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7F2AAA4-C743-E24C-BECF-C69B5CAE29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75210" y="2578239"/>
            <a:ext cx="5604771" cy="3736514"/>
          </a:xfrm>
          <a:prstGeom prst="rect">
            <a:avLst/>
          </a:prstGeom>
        </p:spPr>
      </p:pic>
      <p:pic>
        <p:nvPicPr>
          <p:cNvPr id="6" name="Picture 5" descr="A group of people posing for the camera&#10;&#10;Description automatically generated">
            <a:extLst>
              <a:ext uri="{FF2B5EF4-FFF2-40B4-BE49-F238E27FC236}">
                <a16:creationId xmlns:a16="http://schemas.microsoft.com/office/drawing/2014/main" id="{B83437E4-E032-8446-ADD0-15D8378FF0E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575253" y="16933"/>
            <a:ext cx="2616747" cy="6314753"/>
          </a:xfrm>
          <a:prstGeom prst="rect">
            <a:avLst/>
          </a:prstGeom>
        </p:spPr>
      </p:pic>
      <p:pic>
        <p:nvPicPr>
          <p:cNvPr id="7" name="Picture 2" descr="mage result for university of british columbia logo">
            <a:extLst>
              <a:ext uri="{FF2B5EF4-FFF2-40B4-BE49-F238E27FC236}">
                <a16:creationId xmlns:a16="http://schemas.microsoft.com/office/drawing/2014/main" id="{22AEC9EA-7504-6D4D-B91D-4259398110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452" t="26452" r="8871" b="29462"/>
          <a:stretch/>
        </p:blipFill>
        <p:spPr bwMode="auto">
          <a:xfrm>
            <a:off x="9575253" y="-1"/>
            <a:ext cx="2616747" cy="1021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186AAFC7-2A78-AD41-A4A9-76BDE0B1E90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543247"/>
            <a:ext cx="2988644" cy="577150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E8A41B6-AC2C-E74C-8126-7B8CEE01623E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88644" y="1653235"/>
            <a:ext cx="2752377" cy="89927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B12A745-04A7-E849-9F4E-EF32C2970662}"/>
              </a:ext>
            </a:extLst>
          </p:cNvPr>
          <p:cNvSpPr txBox="1"/>
          <p:nvPr/>
        </p:nvSpPr>
        <p:spPr>
          <a:xfrm>
            <a:off x="4733904" y="491065"/>
            <a:ext cx="314733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chemeClr val="accent3"/>
                </a:solidFill>
              </a:rPr>
              <a:t>COAUTHORS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7425E79-3F4E-0C41-83C3-49214D3F0A5F}"/>
              </a:ext>
            </a:extLst>
          </p:cNvPr>
          <p:cNvSpPr txBox="1"/>
          <p:nvPr/>
        </p:nvSpPr>
        <p:spPr>
          <a:xfrm>
            <a:off x="5784516" y="6314753"/>
            <a:ext cx="14814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Kea Woodruff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742CE44-0FC1-EF48-9D44-92D1EFA450D5}"/>
              </a:ext>
            </a:extLst>
          </p:cNvPr>
          <p:cNvSpPr txBox="1"/>
          <p:nvPr/>
        </p:nvSpPr>
        <p:spPr>
          <a:xfrm>
            <a:off x="10275169" y="6314753"/>
            <a:ext cx="1703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Lizzie </a:t>
            </a:r>
            <a:r>
              <a:rPr lang="en-US" dirty="0" err="1"/>
              <a:t>Wolkovich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67949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7026" y="2745882"/>
            <a:ext cx="2518136" cy="167809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9594" y="2745882"/>
            <a:ext cx="2330444" cy="155362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12511" y="2843227"/>
            <a:ext cx="2370359" cy="158075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87387" y="2843227"/>
            <a:ext cx="2616776" cy="174451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63975" y="2202872"/>
            <a:ext cx="1664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DORMANT BUD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959329" y="2202872"/>
            <a:ext cx="1210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BUDBURST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175119" y="2202872"/>
            <a:ext cx="1041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LEAFOUT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83023" y="249381"/>
            <a:ext cx="4914487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accent4">
                    <a:lumMod val="75000"/>
                  </a:schemeClr>
                </a:solidFill>
              </a:rPr>
              <a:t>Process of </a:t>
            </a:r>
            <a:r>
              <a:rPr lang="en-US" sz="4000" dirty="0" err="1">
                <a:solidFill>
                  <a:schemeClr val="accent4">
                    <a:lumMod val="75000"/>
                  </a:schemeClr>
                </a:solidFill>
              </a:rPr>
              <a:t>Leafout</a:t>
            </a:r>
            <a:endParaRPr lang="en-US" sz="4000" dirty="0">
              <a:solidFill>
                <a:schemeClr val="accent4">
                  <a:lumMod val="75000"/>
                </a:schemeClr>
              </a:solidFill>
            </a:endParaRPr>
          </a:p>
          <a:p>
            <a:r>
              <a:rPr lang="en-US" sz="2800" dirty="0">
                <a:solidFill>
                  <a:schemeClr val="accent4">
                    <a:lumMod val="75000"/>
                  </a:schemeClr>
                </a:solidFill>
              </a:rPr>
              <a:t>American Beech: </a:t>
            </a:r>
            <a:r>
              <a:rPr lang="en-US" sz="2800" i="1" dirty="0">
                <a:solidFill>
                  <a:schemeClr val="accent4">
                    <a:lumMod val="75000"/>
                  </a:schemeClr>
                </a:solidFill>
              </a:rPr>
              <a:t>Fagus sylvatica</a:t>
            </a:r>
            <a:endParaRPr lang="en-US" sz="2800" dirty="0">
              <a:solidFill>
                <a:schemeClr val="accent4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1628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0"/>
            <a:ext cx="11882001" cy="1325563"/>
          </a:xfrm>
        </p:spPr>
        <p:txBody>
          <a:bodyPr/>
          <a:lstStyle/>
          <a:p>
            <a:r>
              <a:rPr lang="en-US" dirty="0"/>
              <a:t>PHENOLOGY USES MULTIPLE CUES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9998" y="1690688"/>
            <a:ext cx="11572003" cy="4234634"/>
          </a:xfrm>
        </p:spPr>
      </p:pic>
      <p:sp>
        <p:nvSpPr>
          <p:cNvPr id="6" name="Rectangle 5"/>
          <p:cNvSpPr/>
          <p:nvPr/>
        </p:nvSpPr>
        <p:spPr>
          <a:xfrm>
            <a:off x="1344706" y="5163671"/>
            <a:ext cx="2277035" cy="3227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754471" y="5199530"/>
            <a:ext cx="2277035" cy="3227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8352864" y="6281694"/>
            <a:ext cx="38391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Ettinger, Chamberlain </a:t>
            </a:r>
            <a:r>
              <a:rPr lang="en-US" i="1" dirty="0"/>
              <a:t>et al,</a:t>
            </a:r>
            <a:r>
              <a:rPr lang="en-US" dirty="0"/>
              <a:t> </a:t>
            </a:r>
            <a:r>
              <a:rPr lang="en-US" i="1" dirty="0"/>
              <a:t>Nature Climate Change </a:t>
            </a:r>
            <a:r>
              <a:rPr lang="en-US" dirty="0"/>
              <a:t>2020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128" y="4474823"/>
            <a:ext cx="1321578" cy="88607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54346" y="4475238"/>
            <a:ext cx="1327654" cy="885656"/>
          </a:xfrm>
          <a:prstGeom prst="rect">
            <a:avLst/>
          </a:prstGeom>
        </p:spPr>
      </p:pic>
      <p:sp>
        <p:nvSpPr>
          <p:cNvPr id="12" name="Rounded Rectangle 11"/>
          <p:cNvSpPr/>
          <p:nvPr/>
        </p:nvSpPr>
        <p:spPr>
          <a:xfrm>
            <a:off x="6881248" y="2541722"/>
            <a:ext cx="2309248" cy="77491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6881248" y="2446964"/>
            <a:ext cx="25417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spring warming + daylength</a:t>
            </a:r>
          </a:p>
        </p:txBody>
      </p:sp>
      <p:sp>
        <p:nvSpPr>
          <p:cNvPr id="3" name="Rectangle 2"/>
          <p:cNvSpPr/>
          <p:nvPr/>
        </p:nvSpPr>
        <p:spPr>
          <a:xfrm>
            <a:off x="10031506" y="1325563"/>
            <a:ext cx="2160493" cy="43894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6674223" y="1325562"/>
            <a:ext cx="3357282" cy="43894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521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2057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chemeClr val="accent3"/>
                </a:solidFill>
              </a:rPr>
              <a:t>Freeze tolerance 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34630" y="965735"/>
            <a:ext cx="7670053" cy="5478609"/>
          </a:xfrm>
        </p:spPr>
      </p:pic>
      <p:pic>
        <p:nvPicPr>
          <p:cNvPr id="7" name="Content Placeholder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6407" b="57621"/>
          <a:stretch/>
        </p:blipFill>
        <p:spPr>
          <a:xfrm>
            <a:off x="6244738" y="171433"/>
            <a:ext cx="4705049" cy="423973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0" name="Arc 9"/>
          <p:cNvSpPr/>
          <p:nvPr/>
        </p:nvSpPr>
        <p:spPr>
          <a:xfrm rot="5594007" flipH="1">
            <a:off x="9909575" y="1203837"/>
            <a:ext cx="476127" cy="2112722"/>
          </a:xfrm>
          <a:prstGeom prst="arc">
            <a:avLst/>
          </a:prstGeom>
          <a:noFill/>
          <a:ln w="41275">
            <a:solidFill>
              <a:schemeClr val="accent4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229599" y="1228728"/>
            <a:ext cx="2428875" cy="1328738"/>
          </a:xfrm>
          <a:prstGeom prst="rect">
            <a:avLst/>
          </a:prstGeom>
          <a:noFill/>
          <a:ln w="222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72717CC-01D6-9947-BAF1-B02A911E1FA4}"/>
              </a:ext>
            </a:extLst>
          </p:cNvPr>
          <p:cNvSpPr txBox="1"/>
          <p:nvPr/>
        </p:nvSpPr>
        <p:spPr>
          <a:xfrm>
            <a:off x="7409352" y="2685284"/>
            <a:ext cx="4529961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800" dirty="0"/>
              <a:t>Duration of Vegetative Risk</a:t>
            </a:r>
          </a:p>
        </p:txBody>
      </p:sp>
    </p:spTree>
    <p:extLst>
      <p:ext uri="{BB962C8B-B14F-4D97-AF65-F5344CB8AC3E}">
        <p14:creationId xmlns:p14="http://schemas.microsoft.com/office/powerpoint/2010/main" val="4266906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22935" y="1764096"/>
            <a:ext cx="5756060" cy="3964486"/>
          </a:xfrm>
          <a:prstGeom prst="rect">
            <a:avLst/>
          </a:prstGeom>
        </p:spPr>
      </p:pic>
      <p:sp>
        <p:nvSpPr>
          <p:cNvPr id="144" name="BUD BURST"/>
          <p:cNvSpPr/>
          <p:nvPr/>
        </p:nvSpPr>
        <p:spPr>
          <a:xfrm>
            <a:off x="1744266" y="2939310"/>
            <a:ext cx="1632319" cy="892969"/>
          </a:xfrm>
          <a:prstGeom prst="roundRect">
            <a:avLst>
              <a:gd name="adj" fmla="val 15000"/>
            </a:avLst>
          </a:prstGeom>
          <a:solidFill>
            <a:schemeClr val="tx2">
              <a:lumMod val="50000"/>
            </a:schemeClr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algn="ctr"/>
            <a:r>
              <a:rPr dirty="0">
                <a:solidFill>
                  <a:schemeClr val="bg1"/>
                </a:solidFill>
              </a:rPr>
              <a:t>BUDBURST</a:t>
            </a:r>
          </a:p>
        </p:txBody>
      </p:sp>
      <p:sp>
        <p:nvSpPr>
          <p:cNvPr id="145" name="LEAF OUT"/>
          <p:cNvSpPr/>
          <p:nvPr/>
        </p:nvSpPr>
        <p:spPr>
          <a:xfrm>
            <a:off x="5279840" y="2939310"/>
            <a:ext cx="1632320" cy="892969"/>
          </a:xfrm>
          <a:prstGeom prst="roundRect">
            <a:avLst>
              <a:gd name="adj" fmla="val 15000"/>
            </a:avLst>
          </a:prstGeom>
          <a:solidFill>
            <a:schemeClr val="tx2">
              <a:lumMod val="50000"/>
            </a:schemeClr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algn="ctr"/>
            <a:r>
              <a:rPr dirty="0">
                <a:solidFill>
                  <a:schemeClr val="bg1"/>
                </a:solidFill>
              </a:rPr>
              <a:t>LEAFOUT</a:t>
            </a:r>
          </a:p>
        </p:txBody>
      </p:sp>
      <p:sp>
        <p:nvSpPr>
          <p:cNvPr id="146" name="Line"/>
          <p:cNvSpPr/>
          <p:nvPr/>
        </p:nvSpPr>
        <p:spPr>
          <a:xfrm>
            <a:off x="3394770" y="3429000"/>
            <a:ext cx="1866885" cy="0"/>
          </a:xfrm>
          <a:prstGeom prst="line">
            <a:avLst/>
          </a:prstGeom>
          <a:ln w="50800">
            <a:solidFill>
              <a:schemeClr val="accent4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endParaRPr sz="1266"/>
          </a:p>
        </p:txBody>
      </p:sp>
      <p:sp>
        <p:nvSpPr>
          <p:cNvPr id="5" name="TextBox 4"/>
          <p:cNvSpPr txBox="1"/>
          <p:nvPr/>
        </p:nvSpPr>
        <p:spPr>
          <a:xfrm>
            <a:off x="1628258" y="5224053"/>
            <a:ext cx="53999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/>
              <a:t>DURATION OF VEGETATIVE RISK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3869" y="545634"/>
            <a:ext cx="5896160" cy="3933233"/>
          </a:xfrm>
          <a:prstGeom prst="rect">
            <a:avLst/>
          </a:prstGeom>
        </p:spPr>
      </p:pic>
      <p:sp>
        <p:nvSpPr>
          <p:cNvPr id="6" name="Left Brace 5"/>
          <p:cNvSpPr/>
          <p:nvPr/>
        </p:nvSpPr>
        <p:spPr>
          <a:xfrm rot="16200000">
            <a:off x="3963772" y="1905331"/>
            <a:ext cx="710938" cy="5302437"/>
          </a:xfrm>
          <a:prstGeom prst="leftBrace">
            <a:avLst/>
          </a:prstGeom>
          <a:noFill/>
          <a:ln w="317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0" y="6413745"/>
            <a:ext cx="45804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Chamberlain et al, </a:t>
            </a:r>
            <a:r>
              <a:rPr lang="en-US" i="1" dirty="0"/>
              <a:t>Global Change Biology</a:t>
            </a:r>
            <a:r>
              <a:rPr lang="en-US" dirty="0"/>
              <a:t> 2019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65684" y="2535319"/>
            <a:ext cx="5926316" cy="395334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960876" y="6488668"/>
            <a:ext cx="2231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Photos by </a:t>
            </a:r>
            <a:r>
              <a:rPr lang="en-US" dirty="0" err="1"/>
              <a:t>Suz</a:t>
            </a:r>
            <a:r>
              <a:rPr lang="en-US" dirty="0"/>
              <a:t> </a:t>
            </a:r>
            <a:r>
              <a:rPr lang="en-US" dirty="0" err="1"/>
              <a:t>Mrozak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976775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2000" fill="hold"/>
                                        <p:tgtEl>
                                          <p:spTgt spid="3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2000" fill="hold"/>
                                        <p:tgtEl>
                                          <p:spTgt spid="9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8" dur="2000" fill="hold"/>
                                        <p:tgtEl>
                                          <p:spTgt spid="10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1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4" grpId="0" animBg="1"/>
      <p:bldP spid="145" grpId="0" animBg="1"/>
      <p:bldP spid="146" grpId="0" animBg="1"/>
      <p:bldP spid="5" grpId="0"/>
      <p:bldP spid="6" grpId="0" animBg="1"/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Where’s the risk?"/>
          <p:cNvSpPr/>
          <p:nvPr/>
        </p:nvSpPr>
        <p:spPr>
          <a:xfrm>
            <a:off x="195204" y="156494"/>
            <a:ext cx="8990933" cy="11801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sz="4200" b="1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rPr lang="en-US" sz="40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False Spring: </a:t>
            </a:r>
            <a:r>
              <a:rPr lang="en-US" sz="32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freezing temperatures after budburst has initiated </a:t>
            </a:r>
            <a:endParaRPr lang="en-US" sz="4000" spc="-5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46" name="Line"/>
          <p:cNvSpPr/>
          <p:nvPr/>
        </p:nvSpPr>
        <p:spPr>
          <a:xfrm flipV="1">
            <a:off x="4690671" y="3455006"/>
            <a:ext cx="2804984" cy="1"/>
          </a:xfrm>
          <a:prstGeom prst="line">
            <a:avLst/>
          </a:prstGeom>
          <a:ln w="50800">
            <a:solidFill>
              <a:schemeClr val="accent6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endParaRPr sz="1266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03599" y="2334463"/>
            <a:ext cx="3281557" cy="2189073"/>
          </a:xfrm>
          <a:prstGeom prst="rect">
            <a:avLst/>
          </a:prstGeom>
        </p:spPr>
      </p:pic>
      <p:pic>
        <p:nvPicPr>
          <p:cNvPr id="11" name="Picture 10" descr="A close up of a flower&#10;&#10;Description automatically generated">
            <a:extLst>
              <a:ext uri="{FF2B5EF4-FFF2-40B4-BE49-F238E27FC236}">
                <a16:creationId xmlns:a16="http://schemas.microsoft.com/office/drawing/2014/main" id="{5417ABD3-79C7-824C-B742-4880974E12D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97923" y="2334463"/>
            <a:ext cx="3281554" cy="218770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2523" y="2360470"/>
            <a:ext cx="3281556" cy="2189073"/>
          </a:xfrm>
          <a:prstGeom prst="rect">
            <a:avLst/>
          </a:prstGeom>
        </p:spPr>
      </p:pic>
      <p:pic>
        <p:nvPicPr>
          <p:cNvPr id="16" name="Picture 15" descr="A close up of a green plant&#10;&#10;Description automatically generated">
            <a:extLst>
              <a:ext uri="{FF2B5EF4-FFF2-40B4-BE49-F238E27FC236}">
                <a16:creationId xmlns:a16="http://schemas.microsoft.com/office/drawing/2014/main" id="{2237931B-43F7-4443-8E4F-CD1AF9F5B061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06844" y="2334463"/>
            <a:ext cx="3287235" cy="218907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9694942-14BE-FA4E-BA1C-A622D7DDBFBA}"/>
              </a:ext>
            </a:extLst>
          </p:cNvPr>
          <p:cNvSpPr txBox="1"/>
          <p:nvPr/>
        </p:nvSpPr>
        <p:spPr>
          <a:xfrm>
            <a:off x="2288931" y="1940979"/>
            <a:ext cx="1037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Budburst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E826B13-3AEE-D547-89AA-2DFA316B65B6}"/>
              </a:ext>
            </a:extLst>
          </p:cNvPr>
          <p:cNvSpPr txBox="1"/>
          <p:nvPr/>
        </p:nvSpPr>
        <p:spPr>
          <a:xfrm>
            <a:off x="8849145" y="1940979"/>
            <a:ext cx="893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Leafout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AD490D5-2A2E-D14A-9FA3-339D916F54F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22031" y="1174791"/>
            <a:ext cx="4017072" cy="541019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922A891-F76C-1347-9C50-E9BED24FD4A5}"/>
              </a:ext>
            </a:extLst>
          </p:cNvPr>
          <p:cNvSpPr txBox="1"/>
          <p:nvPr/>
        </p:nvSpPr>
        <p:spPr>
          <a:xfrm>
            <a:off x="6638776" y="6497191"/>
            <a:ext cx="149149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Gu et al, 2007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A2824EB-89FB-544E-88E2-927886AA9171}"/>
              </a:ext>
            </a:extLst>
          </p:cNvPr>
          <p:cNvSpPr/>
          <p:nvPr/>
        </p:nvSpPr>
        <p:spPr>
          <a:xfrm>
            <a:off x="4113203" y="3935735"/>
            <a:ext cx="4017072" cy="26246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FCC7F0-CB93-F443-819D-7017DC762D1C}"/>
              </a:ext>
            </a:extLst>
          </p:cNvPr>
          <p:cNvSpPr txBox="1"/>
          <p:nvPr/>
        </p:nvSpPr>
        <p:spPr>
          <a:xfrm>
            <a:off x="3421787" y="5354089"/>
            <a:ext cx="53999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DURATION OF VEGETATIVE RISK</a:t>
            </a:r>
          </a:p>
        </p:txBody>
      </p:sp>
      <p:sp>
        <p:nvSpPr>
          <p:cNvPr id="19" name="Left Brace 18">
            <a:extLst>
              <a:ext uri="{FF2B5EF4-FFF2-40B4-BE49-F238E27FC236}">
                <a16:creationId xmlns:a16="http://schemas.microsoft.com/office/drawing/2014/main" id="{628D2F46-6C98-614C-B385-1B13D46D4FC9}"/>
              </a:ext>
            </a:extLst>
          </p:cNvPr>
          <p:cNvSpPr/>
          <p:nvPr/>
        </p:nvSpPr>
        <p:spPr>
          <a:xfrm rot="16200000">
            <a:off x="5766270" y="2347401"/>
            <a:ext cx="710938" cy="5302437"/>
          </a:xfrm>
          <a:prstGeom prst="leftBrace">
            <a:avLst/>
          </a:prstGeom>
          <a:noFill/>
          <a:ln w="317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51196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6" grpId="0" animBg="1"/>
      <p:bldP spid="146" grpId="1" animBg="1"/>
      <p:bldP spid="17" grpId="0"/>
      <p:bldP spid="17" grpId="1"/>
      <p:bldP spid="18" grpId="0"/>
      <p:bldP spid="18" grpId="1"/>
      <p:bldP spid="14" grpId="0" animBg="1"/>
      <p:bldP spid="15" grpId="0" animBg="1"/>
      <p:bldP spid="15" grpId="1" animBg="1"/>
      <p:bldP spid="13" grpId="1"/>
      <p:bldP spid="13" grpId="2"/>
      <p:bldP spid="19" grpId="1" animBg="1"/>
      <p:bldP spid="19" grpId="2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086" y="-71619"/>
            <a:ext cx="11377914" cy="919665"/>
          </a:xfrm>
        </p:spPr>
        <p:txBody>
          <a:bodyPr/>
          <a:lstStyle/>
          <a:p>
            <a:r>
              <a:rPr lang="en-US" dirty="0"/>
              <a:t>Species differences: tolerance vs avoidance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BE7107-52EB-5F43-990F-3EADC1CF65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4163" y="848046"/>
            <a:ext cx="6609587" cy="6009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497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1737" y="325449"/>
            <a:ext cx="4346590" cy="1666501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chemeClr val="accent4">
                    <a:lumMod val="75000"/>
                  </a:schemeClr>
                </a:solidFill>
                <a:latin typeface="Avenir Next" charset="0"/>
                <a:ea typeface="Avenir Next" charset="0"/>
                <a:cs typeface="Avenir Next" charset="0"/>
              </a:rPr>
              <a:t>GREENHOUSE EXPERIMENT: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6472950" y="1138951"/>
            <a:ext cx="6858000" cy="458009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85643" y="2424223"/>
            <a:ext cx="55594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4">
                    <a:lumMod val="75000"/>
                  </a:schemeClr>
                </a:solidFill>
                <a:latin typeface="Avenir Next" charset="0"/>
                <a:ea typeface="Avenir Next" charset="0"/>
                <a:cs typeface="Avenir Next" charset="0"/>
              </a:rPr>
              <a:t>8 NEW ENGLAND TREE SPECIES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85643" y="3406297"/>
            <a:ext cx="6515438" cy="1692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4">
                    <a:lumMod val="75000"/>
                  </a:schemeClr>
                </a:solidFill>
                <a:latin typeface="Avenir Next" charset="0"/>
                <a:ea typeface="Avenir Next" charset="0"/>
                <a:cs typeface="Avenir Next" charset="0"/>
              </a:rPr>
              <a:t>3 LEVELS OF OVER-WINTER CHILLING</a:t>
            </a:r>
          </a:p>
          <a:p>
            <a:r>
              <a:rPr lang="en-US" sz="2800" dirty="0">
                <a:solidFill>
                  <a:schemeClr val="accent4">
                    <a:lumMod val="75000"/>
                  </a:schemeClr>
                </a:solidFill>
                <a:latin typeface="Avenir Next" charset="0"/>
                <a:ea typeface="Avenir Next" charset="0"/>
                <a:cs typeface="Avenir Next" charset="0"/>
              </a:rPr>
              <a:t>	</a:t>
            </a:r>
            <a:r>
              <a:rPr lang="en-US" sz="2400" dirty="0">
                <a:solidFill>
                  <a:schemeClr val="accent4">
                    <a:lumMod val="75000"/>
                  </a:schemeClr>
                </a:solidFill>
                <a:latin typeface="Avenir Next" charset="0"/>
                <a:ea typeface="Avenir Next" charset="0"/>
                <a:cs typeface="Avenir Next" charset="0"/>
              </a:rPr>
              <a:t>4 WEEKS </a:t>
            </a:r>
          </a:p>
          <a:p>
            <a:r>
              <a:rPr lang="en-US" sz="2400" dirty="0">
                <a:solidFill>
                  <a:schemeClr val="accent4">
                    <a:lumMod val="75000"/>
                  </a:schemeClr>
                </a:solidFill>
                <a:latin typeface="Avenir Next" charset="0"/>
                <a:ea typeface="Avenir Next" charset="0"/>
                <a:cs typeface="Avenir Next" charset="0"/>
              </a:rPr>
              <a:t>	6 WEEKS</a:t>
            </a:r>
          </a:p>
          <a:p>
            <a:r>
              <a:rPr lang="en-US" sz="2400" dirty="0">
                <a:solidFill>
                  <a:schemeClr val="accent4">
                    <a:lumMod val="75000"/>
                  </a:schemeClr>
                </a:solidFill>
                <a:latin typeface="Avenir Next" charset="0"/>
                <a:ea typeface="Avenir Next" charset="0"/>
                <a:cs typeface="Avenir Next" charset="0"/>
              </a:rPr>
              <a:t>	8 WEEKS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85643" y="5550131"/>
            <a:ext cx="32631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>
                <a:solidFill>
                  <a:schemeClr val="accent3">
                    <a:lumMod val="75000"/>
                  </a:schemeClr>
                </a:solidFill>
                <a:latin typeface="Avenir Next" charset="0"/>
                <a:ea typeface="Avenir Next" charset="0"/>
                <a:cs typeface="Avenir Next" charset="0"/>
              </a:rPr>
              <a:t>FALSE SPRING</a:t>
            </a:r>
          </a:p>
        </p:txBody>
      </p:sp>
    </p:spTree>
    <p:extLst>
      <p:ext uri="{BB962C8B-B14F-4D97-AF65-F5344CB8AC3E}">
        <p14:creationId xmlns:p14="http://schemas.microsoft.com/office/powerpoint/2010/main" val="503173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</p:bldLst>
  </p:timing>
</p:sld>
</file>

<file path=ppt/theme/theme1.xml><?xml version="1.0" encoding="utf-8"?>
<a:theme xmlns:a="http://schemas.openxmlformats.org/drawingml/2006/main" name="Office Theme">
  <a:themeElements>
    <a:clrScheme name="Aspect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334</Words>
  <Application>Microsoft Macintosh PowerPoint</Application>
  <PresentationFormat>Widescreen</PresentationFormat>
  <Paragraphs>87</Paragraphs>
  <Slides>18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Arial</vt:lpstr>
      <vt:lpstr>Avenir Book</vt:lpstr>
      <vt:lpstr>Avenir Next</vt:lpstr>
      <vt:lpstr>Calibri</vt:lpstr>
      <vt:lpstr>Calibri Light</vt:lpstr>
      <vt:lpstr>Helvetica Neue</vt:lpstr>
      <vt:lpstr>Office Theme</vt:lpstr>
      <vt:lpstr>False spring damage on temperate tree seedlings is amplified with winter warming </vt:lpstr>
      <vt:lpstr>PowerPoint Presentation</vt:lpstr>
      <vt:lpstr>PowerPoint Presentation</vt:lpstr>
      <vt:lpstr>PHENOLOGY USES MULTIPLE CUES</vt:lpstr>
      <vt:lpstr>Freeze tolerance </vt:lpstr>
      <vt:lpstr>PowerPoint Presentation</vt:lpstr>
      <vt:lpstr>PowerPoint Presentation</vt:lpstr>
      <vt:lpstr>Species differences: tolerance vs avoidance</vt:lpstr>
      <vt:lpstr>GREENHOUSE EXPERIMENT:</vt:lpstr>
      <vt:lpstr>PowerPoint Presentation</vt:lpstr>
      <vt:lpstr>False spring treatment</vt:lpstr>
      <vt:lpstr>PowerPoint Presentation</vt:lpstr>
      <vt:lpstr>Effects of chilling and false spring on Phenology</vt:lpstr>
      <vt:lpstr>Effects of chilling and false spring on growth</vt:lpstr>
      <vt:lpstr>Effects of chilling and false spring on leaf traits</vt:lpstr>
      <vt:lpstr>Phenological Rank</vt:lpstr>
      <vt:lpstr>Conclusions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False spring damage on temperate tree seedlings is amplified with winter warming </dc:title>
  <dc:creator>Chamberlain, Catherine</dc:creator>
  <cp:lastModifiedBy>Chamberlain, Catherine</cp:lastModifiedBy>
  <cp:revision>2</cp:revision>
  <dcterms:created xsi:type="dcterms:W3CDTF">2020-07-20T14:53:46Z</dcterms:created>
  <dcterms:modified xsi:type="dcterms:W3CDTF">2020-07-20T15:07:08Z</dcterms:modified>
</cp:coreProperties>
</file>